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</p:sldIdLst>
  <p:sldSz cy="5143500" cx="9144000"/>
  <p:notesSz cx="6858000" cy="9144000"/>
  <p:embeddedFontLst>
    <p:embeddedFont>
      <p:font typeface="Montserrat"/>
      <p:regular r:id="rId56"/>
      <p:bold r:id="rId57"/>
      <p:italic r:id="rId58"/>
      <p:boldItalic r:id="rId59"/>
    </p:embeddedFont>
    <p:embeddedFont>
      <p:font typeface="Lato"/>
      <p:regular r:id="rId60"/>
      <p:bold r:id="rId61"/>
      <p:italic r:id="rId62"/>
      <p:boldItalic r:id="rId6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Lato-italic.fntdata"/><Relationship Id="rId61" Type="http://schemas.openxmlformats.org/officeDocument/2006/relationships/font" Target="fonts/Lato-bold.fntdata"/><Relationship Id="rId20" Type="http://schemas.openxmlformats.org/officeDocument/2006/relationships/slide" Target="slides/slide15.xml"/><Relationship Id="rId63" Type="http://schemas.openxmlformats.org/officeDocument/2006/relationships/font" Target="fonts/Lato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Lato-regular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font" Target="fonts/Montserrat-bold.fntdata"/><Relationship Id="rId12" Type="http://schemas.openxmlformats.org/officeDocument/2006/relationships/slide" Target="slides/slide7.xml"/><Relationship Id="rId56" Type="http://schemas.openxmlformats.org/officeDocument/2006/relationships/font" Target="fonts/Montserrat-regular.fntdata"/><Relationship Id="rId15" Type="http://schemas.openxmlformats.org/officeDocument/2006/relationships/slide" Target="slides/slide10.xml"/><Relationship Id="rId59" Type="http://schemas.openxmlformats.org/officeDocument/2006/relationships/font" Target="fonts/Montserrat-boldItalic.fntdata"/><Relationship Id="rId14" Type="http://schemas.openxmlformats.org/officeDocument/2006/relationships/slide" Target="slides/slide9.xml"/><Relationship Id="rId58" Type="http://schemas.openxmlformats.org/officeDocument/2006/relationships/font" Target="fonts/Montserrat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6ee3d9951c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6ee3d9951c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ee3d9951c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6ee3d9951c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6ee3d9951c_0_3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6ee3d9951c_0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6ee3d9951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6ee3d9951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6ee3d9951c_0_3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6ee3d9951c_0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6ee3d9951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6ee3d9951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15  minutes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6ee3d9951c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6ee3d9951c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6ee3d9951c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6ee3d9951c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6ee3d9951c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6ee3d9951c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6ee3d9951c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6ee3d9951c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6ee3d9951c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6ee3d9951c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6ee3d9951c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6ee3d9951c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15 minutes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6ee3d9951c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6ee3d9951c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6ee3d9951c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6ee3d9951c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6ee3d9951c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6ee3d9951c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6ee3d9951c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6ee3d9951c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6ee3d9951c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6ee3d9951c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6ee3d9951c_0_3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6ee3d9951c_0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6ee3d9951c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6ee3d9951c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6ee3d9951c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6ee3d9951c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6ee3d9951c_0_3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6ee3d9951c_0_3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6ee3d9951c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6ee3d9951c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6ee3d9951c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6ee3d9951c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6ee3d9951c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6ee3d9951c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6ee3d9951c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6ee3d9951c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6ee3d9951c_0_3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6ee3d9951c_0_3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6ee3d9951c_0_3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6ee3d9951c_0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6ee3d9951c_0_3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6ee3d9951c_0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6ee3d9951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6ee3d9951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6ee3d9951c_0_3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6ee3d9951c_0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6ee3d9951c_0_3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6ee3d9951c_0_3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6ee3d9951c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6ee3d9951c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ee3d9951c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ee3d9951c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6ee3d9951c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6ee3d9951c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6ee3d9951c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6ee3d9951c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6ee3d9951c_0_3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6ee3d9951c_0_3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6ee3d9951c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6ee3d9951c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6ee3d9951c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6ee3d9951c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6ee3d9951c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6ee3d9951c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6ee3d9951c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6ee3d9951c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6ee3d9951c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6ee3d9951c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6ee3d9951c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6ee3d9951c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6ee3d9951c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6ee3d9951c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6ee3d9951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6ee3d9951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6ee3d9951c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6ee3d9951c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6ee3d9951c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6ee3d9951c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more people we count, the more representation we get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Census data is used for research and trends - impacts where busineses open, where hopsitals will go, where schools will be built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6ee3d9951c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6ee3d9951c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6ee3d9951c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6ee3d9951c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6ee3d9951c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6ee3d9951c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type="title">
  <p:cSld name="TITLE">
    <p:bg>
      <p:bgPr>
        <a:solidFill>
          <a:srgbClr val="FF9E00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818063" y="805650"/>
            <a:ext cx="7507875" cy="3532200"/>
          </a:xfrm>
          <a:custGeom>
            <a:rect b="b" l="l" r="r" t="t"/>
            <a:pathLst>
              <a:path extrusionOk="0" h="141288" w="300315">
                <a:moveTo>
                  <a:pt x="121105" y="0"/>
                </a:moveTo>
                <a:lnTo>
                  <a:pt x="0" y="0"/>
                </a:lnTo>
                <a:lnTo>
                  <a:pt x="0" y="141288"/>
                </a:lnTo>
                <a:lnTo>
                  <a:pt x="300315" y="141288"/>
                </a:lnTo>
                <a:lnTo>
                  <a:pt x="300315" y="305"/>
                </a:lnTo>
                <a:lnTo>
                  <a:pt x="179211" y="305"/>
                </a:lnTo>
              </a:path>
            </a:pathLst>
          </a:custGeom>
          <a:noFill/>
          <a:ln cap="flat" cmpd="sng" w="152400">
            <a:solidFill>
              <a:srgbClr val="FFFFFF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2296350" y="1991850"/>
            <a:ext cx="45513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inverse">
  <p:cSld name="BLANK_1">
    <p:bg>
      <p:bgPr>
        <a:solidFill>
          <a:srgbClr val="434343"/>
        </a:soli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558125" y="550425"/>
            <a:ext cx="8028198" cy="4042637"/>
          </a:xfrm>
          <a:custGeom>
            <a:rect b="b" l="l" r="r" t="t"/>
            <a:pathLst>
              <a:path extrusionOk="0" h="183798" w="344965">
                <a:moveTo>
                  <a:pt x="144041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02146" y="38"/>
                </a:lnTo>
              </a:path>
            </a:pathLst>
          </a:custGeom>
          <a:noFill/>
          <a:ln cap="flat" cmpd="sng" w="76200">
            <a:solidFill>
              <a:srgbClr val="FFFFFF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53" name="Google Shape;53;p11"/>
          <p:cNvSpPr txBox="1"/>
          <p:nvPr>
            <p:ph idx="12" type="sldNum"/>
          </p:nvPr>
        </p:nvSpPr>
        <p:spPr>
          <a:xfrm>
            <a:off x="-125" y="4593050"/>
            <a:ext cx="9144000" cy="55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_2">
  <p:cSld name="TITLE_2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title">
  <p:cSld name="TITLE_1">
    <p:bg>
      <p:bgPr>
        <a:solidFill>
          <a:srgbClr val="FF9E00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818063" y="805650"/>
            <a:ext cx="7507875" cy="3532200"/>
          </a:xfrm>
          <a:custGeom>
            <a:rect b="b" l="l" r="r" t="t"/>
            <a:pathLst>
              <a:path extrusionOk="0" h="141288" w="300315">
                <a:moveTo>
                  <a:pt x="121105" y="0"/>
                </a:moveTo>
                <a:lnTo>
                  <a:pt x="0" y="0"/>
                </a:lnTo>
                <a:lnTo>
                  <a:pt x="0" y="141288"/>
                </a:lnTo>
                <a:lnTo>
                  <a:pt x="300315" y="141288"/>
                </a:lnTo>
                <a:lnTo>
                  <a:pt x="300315" y="305"/>
                </a:lnTo>
                <a:lnTo>
                  <a:pt x="179211" y="305"/>
                </a:lnTo>
              </a:path>
            </a:pathLst>
          </a:custGeom>
          <a:noFill/>
          <a:ln cap="flat" cmpd="sng" w="76200">
            <a:solidFill>
              <a:srgbClr val="FFFFFF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14" name="Google Shape;14;p3"/>
          <p:cNvSpPr txBox="1"/>
          <p:nvPr>
            <p:ph type="ctrTitle"/>
          </p:nvPr>
        </p:nvSpPr>
        <p:spPr>
          <a:xfrm>
            <a:off x="1933200" y="2189999"/>
            <a:ext cx="5277600" cy="447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b="0" sz="2400">
                <a:solidFill>
                  <a:srgbClr val="43434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b="0" sz="24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b="0" sz="24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b="0" sz="24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b="0" sz="24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b="0" sz="24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b="0" sz="24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b="0" sz="24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b="0" sz="24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5" name="Google Shape;15;p3"/>
          <p:cNvSpPr txBox="1"/>
          <p:nvPr>
            <p:ph idx="1" type="subTitle"/>
          </p:nvPr>
        </p:nvSpPr>
        <p:spPr>
          <a:xfrm>
            <a:off x="685800" y="2505901"/>
            <a:ext cx="7772400" cy="4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-125" y="4337850"/>
            <a:ext cx="9144000" cy="80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TITLE_1_1">
    <p:bg>
      <p:bgPr>
        <a:solidFill>
          <a:srgbClr val="434343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>
            <a:off x="818063" y="805650"/>
            <a:ext cx="7507875" cy="3532200"/>
          </a:xfrm>
          <a:custGeom>
            <a:rect b="b" l="l" r="r" t="t"/>
            <a:pathLst>
              <a:path extrusionOk="0" h="141288" w="300315">
                <a:moveTo>
                  <a:pt x="121105" y="0"/>
                </a:moveTo>
                <a:lnTo>
                  <a:pt x="0" y="0"/>
                </a:lnTo>
                <a:lnTo>
                  <a:pt x="0" y="141288"/>
                </a:lnTo>
                <a:lnTo>
                  <a:pt x="300315" y="141288"/>
                </a:lnTo>
                <a:lnTo>
                  <a:pt x="300315" y="305"/>
                </a:lnTo>
                <a:lnTo>
                  <a:pt x="179211" y="305"/>
                </a:lnTo>
              </a:path>
            </a:pathLst>
          </a:custGeom>
          <a:noFill/>
          <a:ln cap="flat" cmpd="sng" w="76200">
            <a:solidFill>
              <a:srgbClr val="FF9E00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2037600" y="2161800"/>
            <a:ext cx="5068800" cy="8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600"/>
              </a:spcBef>
              <a:spcAft>
                <a:spcPts val="0"/>
              </a:spcAft>
              <a:buSzPts val="1800"/>
              <a:buChar char="⊡"/>
              <a:defRPr i="1" sz="1800">
                <a:solidFill>
                  <a:srgbClr val="CCCCCC"/>
                </a:solidFill>
              </a:defRPr>
            </a:lvl1pPr>
            <a:lvl2pPr indent="-342900" lvl="1" marL="914400" rtl="0" algn="ctr">
              <a:spcBef>
                <a:spcPts val="0"/>
              </a:spcBef>
              <a:spcAft>
                <a:spcPts val="0"/>
              </a:spcAft>
              <a:buSzPts val="1800"/>
              <a:buChar char="□"/>
              <a:defRPr i="1" sz="1800">
                <a:solidFill>
                  <a:srgbClr val="CCCCCC"/>
                </a:solidFill>
              </a:defRPr>
            </a:lvl2pPr>
            <a:lvl3pPr indent="-342900" lvl="2" marL="13716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i="1" sz="1800">
                <a:solidFill>
                  <a:srgbClr val="CCCCCC"/>
                </a:solidFill>
              </a:defRPr>
            </a:lvl3pPr>
            <a:lvl4pPr indent="-342900" lvl="3" marL="18288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i="1">
                <a:solidFill>
                  <a:srgbClr val="CCCCCC"/>
                </a:solidFill>
              </a:defRPr>
            </a:lvl4pPr>
            <a:lvl5pPr indent="-342900" lvl="4" marL="2286000" rtl="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i="1">
                <a:solidFill>
                  <a:srgbClr val="CCCCCC"/>
                </a:solidFill>
              </a:defRPr>
            </a:lvl5pPr>
            <a:lvl6pPr indent="-342900" lvl="5" marL="2743200" rtl="0" algn="ctr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■"/>
              <a:defRPr i="1">
                <a:solidFill>
                  <a:srgbClr val="CCCCCC"/>
                </a:solidFill>
              </a:defRPr>
            </a:lvl6pPr>
            <a:lvl7pPr indent="-342900" lvl="6" marL="3200400" rtl="0" algn="ctr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  <a:defRPr i="1">
                <a:solidFill>
                  <a:srgbClr val="CCCCCC"/>
                </a:solidFill>
              </a:defRPr>
            </a:lvl7pPr>
            <a:lvl8pPr indent="-342900" lvl="7" marL="3657600" rtl="0" algn="ctr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○"/>
              <a:defRPr i="1">
                <a:solidFill>
                  <a:srgbClr val="CCCCCC"/>
                </a:solidFill>
              </a:defRPr>
            </a:lvl8pPr>
            <a:lvl9pPr indent="-342900" lvl="8" marL="4114800" algn="ctr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■"/>
              <a:defRPr i="1">
                <a:solidFill>
                  <a:srgbClr val="CCCCCC"/>
                </a:solidFill>
              </a:defRPr>
            </a:lvl9pPr>
          </a:lstStyle>
          <a:p/>
        </p:txBody>
      </p:sp>
      <p:sp>
        <p:nvSpPr>
          <p:cNvPr id="20" name="Google Shape;20;p4"/>
          <p:cNvSpPr txBox="1"/>
          <p:nvPr/>
        </p:nvSpPr>
        <p:spPr>
          <a:xfrm>
            <a:off x="3853200" y="293593"/>
            <a:ext cx="14376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9E00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endParaRPr sz="9600">
              <a:solidFill>
                <a:srgbClr val="FF9E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-125" y="4337850"/>
            <a:ext cx="9144000" cy="80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1 column" type="tx">
  <p:cSld name="TITLE_AND_BOD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>
            <a:off x="259950" y="274275"/>
            <a:ext cx="8624125" cy="4594950"/>
          </a:xfrm>
          <a:custGeom>
            <a:rect b="b" l="l" r="r" t="t"/>
            <a:pathLst>
              <a:path extrusionOk="0" h="183798" w="344965">
                <a:moveTo>
                  <a:pt x="114070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31506" y="0"/>
                </a:lnTo>
              </a:path>
            </a:pathLst>
          </a:custGeom>
          <a:noFill/>
          <a:ln cap="flat" cmpd="sng" w="76200">
            <a:solidFill>
              <a:srgbClr val="FF9E00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24" name="Google Shape;24;p5"/>
          <p:cNvSpPr txBox="1"/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916650" y="950850"/>
            <a:ext cx="7310700" cy="32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SzPts val="2400"/>
              <a:buChar char="⊡"/>
              <a:defRPr sz="24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□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2 columns" type="twoColTx">
  <p:cSld name="TITLE_AND_TWO_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/>
          <p:nvPr/>
        </p:nvSpPr>
        <p:spPr>
          <a:xfrm>
            <a:off x="259950" y="274275"/>
            <a:ext cx="8624125" cy="4594950"/>
          </a:xfrm>
          <a:custGeom>
            <a:rect b="b" l="l" r="r" t="t"/>
            <a:pathLst>
              <a:path extrusionOk="0" h="183798" w="344965">
                <a:moveTo>
                  <a:pt x="114070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31506" y="0"/>
                </a:lnTo>
              </a:path>
            </a:pathLst>
          </a:custGeom>
          <a:noFill/>
          <a:ln cap="flat" cmpd="sng" w="76200">
            <a:solidFill>
              <a:srgbClr val="FF9E00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29" name="Google Shape;29;p6"/>
          <p:cNvSpPr txBox="1"/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" type="body"/>
          </p:nvPr>
        </p:nvSpPr>
        <p:spPr>
          <a:xfrm>
            <a:off x="840975" y="956004"/>
            <a:ext cx="3621900" cy="296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⊡"/>
              <a:defRPr sz="2000"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000"/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31" name="Google Shape;31;p6"/>
          <p:cNvSpPr txBox="1"/>
          <p:nvPr>
            <p:ph idx="2" type="body"/>
          </p:nvPr>
        </p:nvSpPr>
        <p:spPr>
          <a:xfrm>
            <a:off x="4681053" y="956004"/>
            <a:ext cx="3621900" cy="296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⊡"/>
              <a:defRPr sz="2000"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000"/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3 columns">
  <p:cSld name="TITLE_AND_TWO_COLUMNS_1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/>
          <p:nvPr/>
        </p:nvSpPr>
        <p:spPr>
          <a:xfrm>
            <a:off x="259950" y="274275"/>
            <a:ext cx="8624125" cy="4594950"/>
          </a:xfrm>
          <a:custGeom>
            <a:rect b="b" l="l" r="r" t="t"/>
            <a:pathLst>
              <a:path extrusionOk="0" h="183798" w="344965">
                <a:moveTo>
                  <a:pt x="114070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31506" y="0"/>
                </a:lnTo>
              </a:path>
            </a:pathLst>
          </a:custGeom>
          <a:noFill/>
          <a:ln cap="flat" cmpd="sng" w="76200">
            <a:solidFill>
              <a:srgbClr val="FF9E00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35" name="Google Shape;35;p7"/>
          <p:cNvSpPr txBox="1"/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6" name="Google Shape;36;p7"/>
          <p:cNvSpPr txBox="1"/>
          <p:nvPr>
            <p:ph idx="1" type="body"/>
          </p:nvPr>
        </p:nvSpPr>
        <p:spPr>
          <a:xfrm>
            <a:off x="753900" y="971550"/>
            <a:ext cx="2440500" cy="324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⊡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7" name="Google Shape;37;p7"/>
          <p:cNvSpPr txBox="1"/>
          <p:nvPr>
            <p:ph idx="2" type="body"/>
          </p:nvPr>
        </p:nvSpPr>
        <p:spPr>
          <a:xfrm>
            <a:off x="3319596" y="971550"/>
            <a:ext cx="2440500" cy="324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⊡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8" name="Google Shape;38;p7"/>
          <p:cNvSpPr txBox="1"/>
          <p:nvPr>
            <p:ph idx="3" type="body"/>
          </p:nvPr>
        </p:nvSpPr>
        <p:spPr>
          <a:xfrm>
            <a:off x="5885292" y="971550"/>
            <a:ext cx="2440500" cy="324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⊡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idx="12" type="sldNum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/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2" name="Google Shape;42;p8"/>
          <p:cNvSpPr/>
          <p:nvPr/>
        </p:nvSpPr>
        <p:spPr>
          <a:xfrm>
            <a:off x="259950" y="274275"/>
            <a:ext cx="8624125" cy="4594950"/>
          </a:xfrm>
          <a:custGeom>
            <a:rect b="b" l="l" r="r" t="t"/>
            <a:pathLst>
              <a:path extrusionOk="0" h="183798" w="344965">
                <a:moveTo>
                  <a:pt x="114070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31506" y="0"/>
                </a:lnTo>
              </a:path>
            </a:pathLst>
          </a:custGeom>
          <a:noFill/>
          <a:ln cap="flat" cmpd="sng" w="76200">
            <a:solidFill>
              <a:srgbClr val="FF9E00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 flipH="1" rot="10800000">
            <a:off x="259950" y="274275"/>
            <a:ext cx="8624125" cy="4594950"/>
          </a:xfrm>
          <a:custGeom>
            <a:rect b="b" l="l" r="r" t="t"/>
            <a:pathLst>
              <a:path extrusionOk="0" h="183798" w="344965">
                <a:moveTo>
                  <a:pt x="114070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31506" y="0"/>
                </a:lnTo>
              </a:path>
            </a:pathLst>
          </a:custGeom>
          <a:noFill/>
          <a:ln cap="flat" cmpd="sng" w="76200">
            <a:solidFill>
              <a:srgbClr val="FF9E00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46" name="Google Shape;46;p9"/>
          <p:cNvSpPr txBox="1"/>
          <p:nvPr>
            <p:ph idx="1" type="body"/>
          </p:nvPr>
        </p:nvSpPr>
        <p:spPr>
          <a:xfrm>
            <a:off x="3104100" y="4513082"/>
            <a:ext cx="2935800" cy="51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Clr>
                <a:srgbClr val="999999"/>
              </a:buClr>
              <a:buSzPts val="1200"/>
              <a:buNone/>
              <a:defRPr i="1" sz="1200">
                <a:solidFill>
                  <a:srgbClr val="999999"/>
                </a:solidFill>
              </a:defRPr>
            </a:lvl1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/>
          <p:nvPr/>
        </p:nvSpPr>
        <p:spPr>
          <a:xfrm>
            <a:off x="558125" y="550425"/>
            <a:ext cx="8028198" cy="4042637"/>
          </a:xfrm>
          <a:custGeom>
            <a:rect b="b" l="l" r="r" t="t"/>
            <a:pathLst>
              <a:path extrusionOk="0" h="183798" w="344965">
                <a:moveTo>
                  <a:pt x="144041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02146" y="38"/>
                </a:lnTo>
              </a:path>
            </a:pathLst>
          </a:custGeom>
          <a:noFill/>
          <a:ln cap="flat" cmpd="sng" w="76200">
            <a:solidFill>
              <a:srgbClr val="FF9E00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-125" y="4593050"/>
            <a:ext cx="9144000" cy="55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b="1" sz="12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b="1" sz="12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b="1" sz="12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b="1" sz="12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b="1" sz="12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b="1" sz="12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b="1" sz="12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b="1" sz="12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b="1" sz="12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916650" y="950850"/>
            <a:ext cx="7310700" cy="32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2400"/>
              <a:buFont typeface="Droid Serif"/>
              <a:buChar char="⊡"/>
              <a:defRPr sz="30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Droid Serif"/>
              <a:buChar char="□"/>
              <a:defRPr sz="24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400"/>
              <a:buFont typeface="Droid Serif"/>
              <a:buChar char="■"/>
              <a:defRPr sz="24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Droid Serif"/>
              <a:buChar char="●"/>
              <a:defRPr sz="18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Droid Serif"/>
              <a:buChar char="○"/>
              <a:defRPr sz="18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roid Serif"/>
              <a:buChar char="■"/>
              <a:defRPr sz="18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roid Serif"/>
              <a:buChar char="●"/>
              <a:defRPr sz="18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roid Serif"/>
              <a:buChar char="○"/>
              <a:defRPr sz="18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roid Serif"/>
              <a:buChar char="■"/>
              <a:defRPr sz="18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-125" y="4869225"/>
            <a:ext cx="91440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 sz="800">
                <a:solidFill>
                  <a:srgbClr val="FF9E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buNone/>
              <a:defRPr b="1" sz="800">
                <a:solidFill>
                  <a:srgbClr val="FF9E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buNone/>
              <a:defRPr b="1" sz="800">
                <a:solidFill>
                  <a:srgbClr val="FF9E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buNone/>
              <a:defRPr b="1" sz="800">
                <a:solidFill>
                  <a:srgbClr val="FF9E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buNone/>
              <a:defRPr b="1" sz="800">
                <a:solidFill>
                  <a:srgbClr val="FF9E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buNone/>
              <a:defRPr b="1" sz="800">
                <a:solidFill>
                  <a:srgbClr val="FF9E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buNone/>
              <a:defRPr b="1" sz="800">
                <a:solidFill>
                  <a:srgbClr val="FF9E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buNone/>
              <a:defRPr b="1" sz="800">
                <a:solidFill>
                  <a:srgbClr val="FF9E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buNone/>
              <a:defRPr b="1" sz="800">
                <a:solidFill>
                  <a:srgbClr val="FF9E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2.png"/><Relationship Id="rId6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www.censushardtocountmaps2020.us" TargetMode="External"/><Relationship Id="rId4" Type="http://schemas.openxmlformats.org/officeDocument/2006/relationships/image" Target="../media/image3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5" Type="http://schemas.openxmlformats.org/officeDocument/2006/relationships/image" Target="../media/image1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png"/><Relationship Id="rId4" Type="http://schemas.openxmlformats.org/officeDocument/2006/relationships/image" Target="../media/image26.png"/><Relationship Id="rId5" Type="http://schemas.openxmlformats.org/officeDocument/2006/relationships/image" Target="../media/image20.png"/><Relationship Id="rId6" Type="http://schemas.openxmlformats.org/officeDocument/2006/relationships/image" Target="../media/image2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www.easycensushelp.org/2020censusdesk.html" TargetMode="External"/><Relationship Id="rId4" Type="http://schemas.openxmlformats.org/officeDocument/2006/relationships/image" Target="../media/image2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www.census.gov/programs-surveys/decennial-census/2020-census/planning-management/language-resources/language-guides.html" TargetMode="External"/><Relationship Id="rId4" Type="http://schemas.openxmlformats.org/officeDocument/2006/relationships/image" Target="../media/image2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png"/><Relationship Id="rId4" Type="http://schemas.openxmlformats.org/officeDocument/2006/relationships/image" Target="../media/image33.png"/><Relationship Id="rId5" Type="http://schemas.openxmlformats.org/officeDocument/2006/relationships/image" Target="../media/image3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hyperlink" Target="https://www.census.gov/cgi-bin/main/email.cgi" TargetMode="External"/><Relationship Id="rId4" Type="http://schemas.openxmlformats.org/officeDocument/2006/relationships/image" Target="../media/image3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0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Relationship Id="rId3" Type="http://schemas.openxmlformats.org/officeDocument/2006/relationships/hyperlink" Target="mailto:tyount@chattanooga.gov" TargetMode="External"/><Relationship Id="rId4" Type="http://schemas.openxmlformats.org/officeDocument/2006/relationships/hyperlink" Target="mailto:bsatterfield@chattanooga.gov" TargetMode="External"/><Relationship Id="rId5" Type="http://schemas.openxmlformats.org/officeDocument/2006/relationships/image" Target="../media/image3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0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5" Type="http://schemas.openxmlformats.org/officeDocument/2006/relationships/image" Target="../media/image12.png"/><Relationship Id="rId6" Type="http://schemas.openxmlformats.org/officeDocument/2006/relationships/image" Target="../media/image16.png"/><Relationship Id="rId7" Type="http://schemas.openxmlformats.org/officeDocument/2006/relationships/image" Target="../media/image8.png"/><Relationship Id="rId8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ctrTitle"/>
          </p:nvPr>
        </p:nvSpPr>
        <p:spPr>
          <a:xfrm>
            <a:off x="2392500" y="1566125"/>
            <a:ext cx="45513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2020 Census</a:t>
            </a:r>
            <a:endParaRPr/>
          </a:p>
        </p:txBody>
      </p:sp>
      <p:sp>
        <p:nvSpPr>
          <p:cNvPr id="66" name="Google Shape;66;p14"/>
          <p:cNvSpPr txBox="1"/>
          <p:nvPr>
            <p:ph idx="4294967295" type="subTitle"/>
          </p:nvPr>
        </p:nvSpPr>
        <p:spPr>
          <a:xfrm>
            <a:off x="2488650" y="2784775"/>
            <a:ext cx="4359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Ambassador Training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/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is hard to count?</a:t>
            </a:r>
            <a:endParaRPr/>
          </a:p>
        </p:txBody>
      </p:sp>
      <p:sp>
        <p:nvSpPr>
          <p:cNvPr id="134" name="Google Shape;134;p23"/>
          <p:cNvSpPr txBox="1"/>
          <p:nvPr>
            <p:ph idx="1" type="body"/>
          </p:nvPr>
        </p:nvSpPr>
        <p:spPr>
          <a:xfrm>
            <a:off x="384550" y="589500"/>
            <a:ext cx="4080900" cy="39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600"/>
              </a:spcBef>
              <a:spcAft>
                <a:spcPts val="0"/>
              </a:spcAft>
              <a:buSzPts val="1400"/>
              <a:buFont typeface="Lato"/>
              <a:buChar char="⊡"/>
            </a:pPr>
            <a:r>
              <a:rPr b="1" lang="en" sz="1400" u="sng">
                <a:latin typeface="Lato"/>
                <a:ea typeface="Lato"/>
                <a:cs typeface="Lato"/>
                <a:sym typeface="Lato"/>
              </a:rPr>
              <a:t>Hard to Interview</a:t>
            </a:r>
            <a:br>
              <a:rPr lang="en" sz="1400">
                <a:latin typeface="Lato"/>
                <a:ea typeface="Lato"/>
                <a:cs typeface="Lato"/>
                <a:sym typeface="Lato"/>
              </a:rPr>
            </a:br>
            <a:r>
              <a:rPr lang="en" sz="1400">
                <a:latin typeface="Lato"/>
                <a:ea typeface="Lato"/>
                <a:cs typeface="Lato"/>
                <a:sym typeface="Lato"/>
              </a:rPr>
              <a:t>Language barriers, low literacy, lack of internet access</a:t>
            </a:r>
            <a:endParaRPr sz="1400">
              <a:latin typeface="Lato"/>
              <a:ea typeface="Lato"/>
              <a:cs typeface="Lato"/>
              <a:sym typeface="Lato"/>
            </a:endParaRPr>
          </a:p>
          <a:p>
            <a:pPr indent="0" lvl="0" marL="3429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 u="sng"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600"/>
              </a:spcBef>
              <a:spcAft>
                <a:spcPts val="0"/>
              </a:spcAft>
              <a:buSzPts val="1400"/>
              <a:buFont typeface="Lato"/>
              <a:buChar char="⊡"/>
            </a:pPr>
            <a:r>
              <a:rPr b="1" lang="en" sz="1400" u="sng">
                <a:latin typeface="Lato"/>
                <a:ea typeface="Lato"/>
                <a:cs typeface="Lato"/>
                <a:sym typeface="Lato"/>
              </a:rPr>
              <a:t>Hard to Locate</a:t>
            </a:r>
            <a:br>
              <a:rPr lang="en" sz="1400">
                <a:latin typeface="Lato"/>
                <a:ea typeface="Lato"/>
                <a:cs typeface="Lato"/>
                <a:sym typeface="Lato"/>
              </a:rPr>
            </a:br>
            <a:r>
              <a:rPr lang="en" sz="1400">
                <a:latin typeface="Lato"/>
                <a:ea typeface="Lato"/>
                <a:cs typeface="Lato"/>
                <a:sym typeface="Lato"/>
              </a:rPr>
              <a:t>Housing units not in our frame, persons wanting to remain hidden</a:t>
            </a:r>
            <a:endParaRPr sz="14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600"/>
              </a:spcBef>
              <a:spcAft>
                <a:spcPts val="0"/>
              </a:spcAft>
              <a:buSzPts val="1400"/>
              <a:buFont typeface="Lato"/>
              <a:buChar char="⊡"/>
            </a:pPr>
            <a:r>
              <a:rPr b="1" lang="en" sz="1400" u="sng">
                <a:latin typeface="Lato"/>
                <a:ea typeface="Lato"/>
                <a:cs typeface="Lato"/>
                <a:sym typeface="Lato"/>
              </a:rPr>
              <a:t>Hard to Contact</a:t>
            </a:r>
            <a:br>
              <a:rPr lang="en" sz="1400">
                <a:latin typeface="Lato"/>
                <a:ea typeface="Lato"/>
                <a:cs typeface="Lato"/>
                <a:sym typeface="Lato"/>
              </a:rPr>
            </a:br>
            <a:r>
              <a:rPr lang="en" sz="1400">
                <a:latin typeface="Lato"/>
                <a:ea typeface="Lato"/>
                <a:cs typeface="Lato"/>
                <a:sym typeface="Lato"/>
              </a:rPr>
              <a:t>Highly mobile, homeless, physical access barriers</a:t>
            </a:r>
            <a:br>
              <a:rPr lang="en" sz="1400">
                <a:latin typeface="Lato"/>
                <a:ea typeface="Lato"/>
                <a:cs typeface="Lato"/>
                <a:sym typeface="Lato"/>
              </a:rPr>
            </a:br>
            <a:endParaRPr sz="1400"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⊡"/>
            </a:pPr>
            <a:r>
              <a:rPr b="1" lang="en" sz="1400" u="sng">
                <a:latin typeface="Lato"/>
                <a:ea typeface="Lato"/>
                <a:cs typeface="Lato"/>
                <a:sym typeface="Lato"/>
              </a:rPr>
              <a:t>Hard to Persuade</a:t>
            </a:r>
            <a:br>
              <a:rPr lang="en" sz="1400">
                <a:latin typeface="Lato"/>
                <a:ea typeface="Lato"/>
                <a:cs typeface="Lato"/>
                <a:sym typeface="Lato"/>
              </a:rPr>
            </a:br>
            <a:r>
              <a:rPr lang="en" sz="1400">
                <a:latin typeface="Lato"/>
                <a:ea typeface="Lato"/>
                <a:cs typeface="Lato"/>
                <a:sym typeface="Lato"/>
              </a:rPr>
              <a:t>Suspicious of the government, low levels of civic engagement</a:t>
            </a:r>
            <a:endParaRPr sz="1400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Google Shape;13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8850" y="514000"/>
            <a:ext cx="1743500" cy="98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6875" y="1591025"/>
            <a:ext cx="1690582" cy="949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6850" y="2652825"/>
            <a:ext cx="1472563" cy="98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02234" y="3724600"/>
            <a:ext cx="1473766" cy="98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 txBox="1"/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is hard to count?</a:t>
            </a:r>
            <a:endParaRPr/>
          </a:p>
        </p:txBody>
      </p:sp>
      <p:sp>
        <p:nvSpPr>
          <p:cNvPr id="144" name="Google Shape;144;p24"/>
          <p:cNvSpPr txBox="1"/>
          <p:nvPr>
            <p:ph idx="1" type="body"/>
          </p:nvPr>
        </p:nvSpPr>
        <p:spPr>
          <a:xfrm>
            <a:off x="469475" y="2990975"/>
            <a:ext cx="3839400" cy="15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685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300"/>
              <a:buFont typeface="Lato"/>
              <a:buChar char="⊡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Young children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196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⊡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Highly mobile persons (Homeless)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196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⊡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Racial and ethnic minorities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196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⊡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Non-English speakers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196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⊡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Low income persons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3429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5" name="Google Shape;14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8425" y="476221"/>
            <a:ext cx="5847151" cy="2289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4"/>
          <p:cNvSpPr txBox="1"/>
          <p:nvPr>
            <p:ph idx="1" type="body"/>
          </p:nvPr>
        </p:nvSpPr>
        <p:spPr>
          <a:xfrm>
            <a:off x="4572000" y="2990975"/>
            <a:ext cx="4016700" cy="15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685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300"/>
              <a:buFont typeface="Lato"/>
              <a:buChar char="⊡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Undocumented immigrants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196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⊡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Persons who distrust the government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196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⊡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LGBTQ persons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196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⊡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Persons with mental or physical disabilities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196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⊡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Persons who do not live in traditional housing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5"/>
          <p:cNvSpPr txBox="1"/>
          <p:nvPr>
            <p:ph type="ctrTitle"/>
          </p:nvPr>
        </p:nvSpPr>
        <p:spPr>
          <a:xfrm>
            <a:off x="1740000" y="1991850"/>
            <a:ext cx="56640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the Census Works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/>
          <p:cNvSpPr txBox="1"/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of Counts</a:t>
            </a:r>
            <a:endParaRPr/>
          </a:p>
        </p:txBody>
      </p:sp>
      <p:sp>
        <p:nvSpPr>
          <p:cNvPr id="157" name="Google Shape;157;p26"/>
          <p:cNvSpPr txBox="1"/>
          <p:nvPr>
            <p:ph idx="1" type="body"/>
          </p:nvPr>
        </p:nvSpPr>
        <p:spPr>
          <a:xfrm>
            <a:off x="916650" y="950850"/>
            <a:ext cx="7310700" cy="32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Household - related individuals who live together </a:t>
            </a:r>
            <a:endParaRPr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(house, apartment, etc)</a:t>
            </a:r>
            <a:endParaRPr sz="1800"/>
          </a:p>
          <a:p>
            <a:pPr indent="-342900" lvl="1" marL="914400" rtl="0" algn="l">
              <a:spcBef>
                <a:spcPts val="480"/>
              </a:spcBef>
              <a:spcAft>
                <a:spcPts val="0"/>
              </a:spcAft>
              <a:buSzPts val="1800"/>
              <a:buAutoNum type="alphaLcPeriod"/>
            </a:pPr>
            <a:r>
              <a:rPr lang="en" sz="1800"/>
              <a:t>Includes transitory people - counted at hotels, motels, campgrounds using a paper form</a:t>
            </a:r>
            <a:endParaRPr sz="1800"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AutoNum type="alphaLcPeriod"/>
            </a:pPr>
            <a:r>
              <a:rPr lang="en" sz="1800"/>
              <a:t>People are invited to self-respond</a:t>
            </a:r>
            <a:endParaRPr sz="1800"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AutoNum type="alphaLcPeriod"/>
            </a:pPr>
            <a:r>
              <a:rPr lang="en" sz="1800"/>
              <a:t>Enumerators follow-up with households that have not yet completed or have incomplete census</a:t>
            </a:r>
            <a:endParaRPr sz="1800"/>
          </a:p>
          <a:p>
            <a:pPr indent="0" lvl="0" marL="9144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7"/>
          <p:cNvSpPr txBox="1"/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of Counts</a:t>
            </a:r>
            <a:endParaRPr/>
          </a:p>
        </p:txBody>
      </p:sp>
      <p:sp>
        <p:nvSpPr>
          <p:cNvPr id="163" name="Google Shape;163;p27"/>
          <p:cNvSpPr txBox="1"/>
          <p:nvPr>
            <p:ph idx="1" type="body"/>
          </p:nvPr>
        </p:nvSpPr>
        <p:spPr>
          <a:xfrm>
            <a:off x="916650" y="658725"/>
            <a:ext cx="7310700" cy="32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2. Group Quarters - unrelated individuals who live together (nursing home, correctional facility, college dorm, homeless shelter)</a:t>
            </a:r>
            <a:endParaRPr sz="1800"/>
          </a:p>
          <a:p>
            <a:pPr indent="-342900" lvl="1" marL="914400" rtl="0" algn="l">
              <a:spcBef>
                <a:spcPts val="480"/>
              </a:spcBef>
              <a:spcAft>
                <a:spcPts val="0"/>
              </a:spcAft>
              <a:buSzPts val="1800"/>
              <a:buAutoNum type="alphaLcPeriod"/>
            </a:pPr>
            <a:r>
              <a:rPr lang="en" sz="1800"/>
              <a:t>Get counted by the operator of that facility or Census Bureau staff</a:t>
            </a:r>
            <a:endParaRPr sz="1800"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AutoNum type="alphaLcPeriod"/>
            </a:pPr>
            <a:r>
              <a:rPr lang="en" sz="1800"/>
              <a:t>Do not count incarcerated on your census form</a:t>
            </a:r>
            <a:endParaRPr sz="1800"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AutoNum type="alphaLcPeriod"/>
            </a:pPr>
            <a:r>
              <a:rPr lang="en" sz="1800"/>
              <a:t>Do not count parents, grandparents in nursing homes on your census form</a:t>
            </a:r>
            <a:endParaRPr sz="1800"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AutoNum type="alphaLcPeriod"/>
            </a:pPr>
            <a:r>
              <a:rPr lang="en" sz="1800"/>
              <a:t>Do not count children living at college</a:t>
            </a:r>
            <a:endParaRPr sz="1800"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AutoNum type="alphaLcPeriod"/>
            </a:pPr>
            <a:r>
              <a:rPr lang="en" sz="1800"/>
              <a:t>Do not count people in shelters, community kitchen, living unsheltered on your census form</a:t>
            </a:r>
            <a:endParaRPr sz="1800"/>
          </a:p>
          <a:p>
            <a:pPr indent="0" lvl="0" marL="9144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/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you count</a:t>
            </a:r>
            <a:endParaRPr/>
          </a:p>
        </p:txBody>
      </p:sp>
      <p:sp>
        <p:nvSpPr>
          <p:cNvPr id="169" name="Google Shape;169;p28"/>
          <p:cNvSpPr txBox="1"/>
          <p:nvPr>
            <p:ph idx="1" type="body"/>
          </p:nvPr>
        </p:nvSpPr>
        <p:spPr>
          <a:xfrm>
            <a:off x="916650" y="950850"/>
            <a:ext cx="7310700" cy="32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Count everyone who is living in the household on April 1, 2020</a:t>
            </a:r>
            <a:endParaRPr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Usual residence = the place where the person  lives and sleeps most of the time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9"/>
          <p:cNvSpPr txBox="1"/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Pop Quiz</a:t>
            </a:r>
            <a:endParaRPr/>
          </a:p>
        </p:txBody>
      </p:sp>
      <p:sp>
        <p:nvSpPr>
          <p:cNvPr id="175" name="Google Shape;175;p29"/>
          <p:cNvSpPr txBox="1"/>
          <p:nvPr>
            <p:ph idx="1" type="body"/>
          </p:nvPr>
        </p:nvSpPr>
        <p:spPr>
          <a:xfrm>
            <a:off x="916650" y="950850"/>
            <a:ext cx="7310700" cy="15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We live off-base, but my husband Aaron is on his second tour in Afghanistan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How is Aaron counted?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9"/>
          <p:cNvSpPr txBox="1"/>
          <p:nvPr/>
        </p:nvSpPr>
        <p:spPr>
          <a:xfrm>
            <a:off x="1019725" y="3496225"/>
            <a:ext cx="6140700" cy="8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rPr>
              <a:t>As living in military barracks in Afghanistan during Group Quarters</a:t>
            </a:r>
            <a:endParaRPr sz="2400">
              <a:solidFill>
                <a:srgbClr val="434343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 txBox="1"/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Pop Quiz</a:t>
            </a:r>
            <a:endParaRPr/>
          </a:p>
        </p:txBody>
      </p:sp>
      <p:sp>
        <p:nvSpPr>
          <p:cNvPr id="182" name="Google Shape;182;p30"/>
          <p:cNvSpPr txBox="1"/>
          <p:nvPr>
            <p:ph idx="1" type="body"/>
          </p:nvPr>
        </p:nvSpPr>
        <p:spPr>
          <a:xfrm>
            <a:off x="916650" y="950850"/>
            <a:ext cx="7310700" cy="236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Our first child, Augostino was born on April 1, 2020. We took him home from the hospital on April 3rd.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How is Augostino counted?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30"/>
          <p:cNvSpPr txBox="1"/>
          <p:nvPr/>
        </p:nvSpPr>
        <p:spPr>
          <a:xfrm>
            <a:off x="916650" y="3753975"/>
            <a:ext cx="6454500" cy="7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rPr>
              <a:t>By his parents at their place of residence</a:t>
            </a:r>
            <a:endParaRPr sz="2400">
              <a:solidFill>
                <a:srgbClr val="434343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1"/>
          <p:cNvSpPr txBox="1"/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Pop Quiz</a:t>
            </a:r>
            <a:endParaRPr/>
          </a:p>
        </p:txBody>
      </p:sp>
      <p:sp>
        <p:nvSpPr>
          <p:cNvPr id="189" name="Google Shape;189;p31"/>
          <p:cNvSpPr txBox="1"/>
          <p:nvPr>
            <p:ph idx="1" type="body"/>
          </p:nvPr>
        </p:nvSpPr>
        <p:spPr>
          <a:xfrm>
            <a:off x="916650" y="950850"/>
            <a:ext cx="7310700" cy="235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Penelope is my partner and she moved into my house on April 1, 2020. She still owns her home in Knoxville, but rents it out.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How is Penelope counted?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31"/>
          <p:cNvSpPr txBox="1"/>
          <p:nvPr/>
        </p:nvSpPr>
        <p:spPr>
          <a:xfrm>
            <a:off x="916650" y="3765150"/>
            <a:ext cx="6454500" cy="7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rPr>
              <a:t>As a partner in your household because that’s where she lives on April 1</a:t>
            </a:r>
            <a:endParaRPr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2"/>
          <p:cNvSpPr txBox="1"/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Pop Quiz</a:t>
            </a:r>
            <a:endParaRPr/>
          </a:p>
        </p:txBody>
      </p:sp>
      <p:sp>
        <p:nvSpPr>
          <p:cNvPr id="196" name="Google Shape;196;p32"/>
          <p:cNvSpPr txBox="1"/>
          <p:nvPr>
            <p:ph idx="1" type="body"/>
          </p:nvPr>
        </p:nvSpPr>
        <p:spPr>
          <a:xfrm>
            <a:off x="916650" y="950850"/>
            <a:ext cx="7310700" cy="192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My husband and I equally share custody of our 3 year old daughter Eva.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How is Eva counted?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32"/>
          <p:cNvSpPr txBox="1"/>
          <p:nvPr/>
        </p:nvSpPr>
        <p:spPr>
          <a:xfrm>
            <a:off x="916650" y="3451400"/>
            <a:ext cx="6454500" cy="7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rPr>
              <a:t>At the house where Eva is at on April 1, 2020.</a:t>
            </a:r>
            <a:endParaRPr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you’re here</a:t>
            </a:r>
            <a:endParaRPr/>
          </a:p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561925" y="763075"/>
            <a:ext cx="4706700" cy="21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A Census Ambassador is a trusted messenger who has the knowledge to educate their community about the census and its impact on our city.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7950" y="646850"/>
            <a:ext cx="3124225" cy="234572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561925" y="3182075"/>
            <a:ext cx="8000100" cy="13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rPr>
              <a:t>As a Census Champion, you will be part of a team making our community better for the next ten years.</a:t>
            </a:r>
            <a:endParaRPr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3"/>
          <p:cNvSpPr txBox="1"/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Pop Quiz</a:t>
            </a:r>
            <a:endParaRPr/>
          </a:p>
        </p:txBody>
      </p:sp>
      <p:sp>
        <p:nvSpPr>
          <p:cNvPr id="203" name="Google Shape;203;p33"/>
          <p:cNvSpPr txBox="1"/>
          <p:nvPr>
            <p:ph idx="1" type="body"/>
          </p:nvPr>
        </p:nvSpPr>
        <p:spPr>
          <a:xfrm>
            <a:off x="916650" y="950850"/>
            <a:ext cx="7310700" cy="18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Our 20 year old son James resides at Univesity of Memphis dormitory during the school year.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Where is James counted?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33"/>
          <p:cNvSpPr txBox="1"/>
          <p:nvPr/>
        </p:nvSpPr>
        <p:spPr>
          <a:xfrm>
            <a:off x="916650" y="3585900"/>
            <a:ext cx="6454500" cy="7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rPr>
              <a:t>At University of Memphis during Group Quarters Count</a:t>
            </a:r>
            <a:endParaRPr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4"/>
          <p:cNvSpPr txBox="1"/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the Census Invites people to respond</a:t>
            </a:r>
            <a:endParaRPr/>
          </a:p>
        </p:txBody>
      </p:sp>
      <p:sp>
        <p:nvSpPr>
          <p:cNvPr id="210" name="Google Shape;210;p34"/>
          <p:cNvSpPr txBox="1"/>
          <p:nvPr>
            <p:ph idx="1" type="body"/>
          </p:nvPr>
        </p:nvSpPr>
        <p:spPr>
          <a:xfrm>
            <a:off x="5356400" y="950838"/>
            <a:ext cx="2882100" cy="32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3429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some households will also receive paper questionnaires </a:t>
            </a:r>
            <a:r>
              <a:rPr lang="en" u="sng">
                <a:solidFill>
                  <a:schemeClr val="hlink"/>
                </a:solidFill>
                <a:hlinkClick r:id="rId3"/>
              </a:rPr>
              <a:t>Check Here</a:t>
            </a:r>
            <a:endParaRPr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1" name="Google Shape;21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823" y="616312"/>
            <a:ext cx="3856975" cy="4134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3075" y="70037"/>
            <a:ext cx="3251475" cy="500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4463" y="70050"/>
            <a:ext cx="3738587" cy="481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70050"/>
            <a:ext cx="3619875" cy="481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88" y="67163"/>
            <a:ext cx="4429125" cy="326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5788" y="1676575"/>
            <a:ext cx="4448175" cy="331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4088" y="0"/>
            <a:ext cx="423582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063" y="134075"/>
            <a:ext cx="4467225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1675" y="1560588"/>
            <a:ext cx="4457700" cy="328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9"/>
          <p:cNvSpPr txBox="1"/>
          <p:nvPr>
            <p:ph type="ctrTitle"/>
          </p:nvPr>
        </p:nvSpPr>
        <p:spPr>
          <a:xfrm>
            <a:off x="2296350" y="1991850"/>
            <a:ext cx="45513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respond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0"/>
          <p:cNvSpPr txBox="1"/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respond</a:t>
            </a:r>
            <a:endParaRPr/>
          </a:p>
        </p:txBody>
      </p:sp>
      <p:sp>
        <p:nvSpPr>
          <p:cNvPr id="246" name="Google Shape;246;p40"/>
          <p:cNvSpPr txBox="1"/>
          <p:nvPr>
            <p:ph idx="1" type="body"/>
          </p:nvPr>
        </p:nvSpPr>
        <p:spPr>
          <a:xfrm>
            <a:off x="462550" y="1366000"/>
            <a:ext cx="2137200" cy="324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1. Online (NEW)</a:t>
            </a:r>
            <a:endParaRPr/>
          </a:p>
          <a:p>
            <a:pPr indent="0" lvl="0" marL="3429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40"/>
          <p:cNvSpPr txBox="1"/>
          <p:nvPr>
            <p:ph idx="2" type="body"/>
          </p:nvPr>
        </p:nvSpPr>
        <p:spPr>
          <a:xfrm>
            <a:off x="2654722" y="1366000"/>
            <a:ext cx="1330800" cy="324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2. </a:t>
            </a:r>
            <a:r>
              <a:rPr lang="en"/>
              <a:t>Phone </a:t>
            </a:r>
            <a:endParaRPr/>
          </a:p>
        </p:txBody>
      </p:sp>
      <p:sp>
        <p:nvSpPr>
          <p:cNvPr id="248" name="Google Shape;248;p40"/>
          <p:cNvSpPr txBox="1"/>
          <p:nvPr>
            <p:ph idx="3" type="body"/>
          </p:nvPr>
        </p:nvSpPr>
        <p:spPr>
          <a:xfrm>
            <a:off x="6232667" y="1366000"/>
            <a:ext cx="2440500" cy="324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4. </a:t>
            </a:r>
            <a:r>
              <a:rPr lang="en"/>
              <a:t>In Person 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/>
              <a:t>Census Takers visit households who do not complete the Census online, by mail, or by phone</a:t>
            </a:r>
            <a:endParaRPr sz="1000"/>
          </a:p>
        </p:txBody>
      </p:sp>
      <p:sp>
        <p:nvSpPr>
          <p:cNvPr id="249" name="Google Shape;249;p40"/>
          <p:cNvSpPr txBox="1"/>
          <p:nvPr/>
        </p:nvSpPr>
        <p:spPr>
          <a:xfrm>
            <a:off x="1554200" y="533400"/>
            <a:ext cx="6454500" cy="7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Droid Serif"/>
                <a:ea typeface="Droid Serif"/>
                <a:cs typeface="Droid Serif"/>
                <a:sym typeface="Droid Serif"/>
              </a:rPr>
              <a:t>Four Ways to Respond</a:t>
            </a:r>
            <a:endParaRPr sz="3600">
              <a:latin typeface="Droid Serif"/>
              <a:ea typeface="Droid Serif"/>
              <a:cs typeface="Droid Serif"/>
              <a:sym typeface="Droid Serif"/>
            </a:endParaRPr>
          </a:p>
        </p:txBody>
      </p:sp>
      <p:sp>
        <p:nvSpPr>
          <p:cNvPr id="250" name="Google Shape;250;p40"/>
          <p:cNvSpPr txBox="1"/>
          <p:nvPr>
            <p:ph idx="3" type="body"/>
          </p:nvPr>
        </p:nvSpPr>
        <p:spPr>
          <a:xfrm>
            <a:off x="4040495" y="1366000"/>
            <a:ext cx="2137200" cy="324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3. </a:t>
            </a:r>
            <a:r>
              <a:rPr lang="en"/>
              <a:t>Paper form via U.S. Mail</a:t>
            </a:r>
            <a:endParaRPr/>
          </a:p>
        </p:txBody>
      </p:sp>
      <p:pic>
        <p:nvPicPr>
          <p:cNvPr id="251" name="Google Shape;25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549" y="2533220"/>
            <a:ext cx="1259550" cy="1282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2933" y="2507259"/>
            <a:ext cx="1259549" cy="130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3316" y="2612313"/>
            <a:ext cx="1330800" cy="1203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24950" y="2571750"/>
            <a:ext cx="1330801" cy="1243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1"/>
          <p:cNvSpPr txBox="1"/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Language Barriers - Complete Online or By Phone</a:t>
            </a:r>
            <a:endParaRPr/>
          </a:p>
        </p:txBody>
      </p:sp>
      <p:sp>
        <p:nvSpPr>
          <p:cNvPr id="260" name="Google Shape;260;p41"/>
          <p:cNvSpPr txBox="1"/>
          <p:nvPr>
            <p:ph idx="1" type="body"/>
          </p:nvPr>
        </p:nvSpPr>
        <p:spPr>
          <a:xfrm>
            <a:off x="311700" y="641275"/>
            <a:ext cx="8520600" cy="77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In addition to English, people can respond to the census online or by phone in 12 different languages:</a:t>
            </a:r>
            <a:endParaRPr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41"/>
          <p:cNvSpPr txBox="1"/>
          <p:nvPr/>
        </p:nvSpPr>
        <p:spPr>
          <a:xfrm>
            <a:off x="409525" y="1634050"/>
            <a:ext cx="2673900" cy="30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Spanish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Chinese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Vietnamese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Korean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Russian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Arabic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Tagalog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Polish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41"/>
          <p:cNvSpPr txBox="1"/>
          <p:nvPr/>
        </p:nvSpPr>
        <p:spPr>
          <a:xfrm>
            <a:off x="3928550" y="1634050"/>
            <a:ext cx="4624200" cy="30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French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Haitian Creole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Portuguese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Japanese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 paper form will be available in English and bilingual English-Spanish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2"/>
          <p:cNvSpPr txBox="1"/>
          <p:nvPr>
            <p:ph type="ctrTitle"/>
          </p:nvPr>
        </p:nvSpPr>
        <p:spPr>
          <a:xfrm>
            <a:off x="2296350" y="1991850"/>
            <a:ext cx="45513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Help people get counted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you will learn</a:t>
            </a:r>
            <a:endParaRPr/>
          </a:p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916650" y="950850"/>
            <a:ext cx="7310700" cy="32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What the Census is and why it’s important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How the Census will work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How to complete a 2020 Census form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How Census responses are kept confidential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How to educate and motivate our neighbors to respond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SzPts val="2400"/>
              <a:buAutoNum type="arabicPeriod"/>
            </a:pPr>
            <a:r>
              <a:rPr lang="en"/>
              <a:t>How to work for the 2020 Census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3"/>
          <p:cNvSpPr txBox="1"/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Help people get counted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43"/>
          <p:cNvSpPr txBox="1"/>
          <p:nvPr>
            <p:ph idx="1" type="body"/>
          </p:nvPr>
        </p:nvSpPr>
        <p:spPr>
          <a:xfrm>
            <a:off x="916650" y="543950"/>
            <a:ext cx="7310700" cy="32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600"/>
              </a:spcBef>
              <a:spcAft>
                <a:spcPts val="0"/>
              </a:spcAft>
              <a:buSzPts val="1400"/>
              <a:buChar char="⊡"/>
            </a:pPr>
            <a:r>
              <a:rPr lang="en" sz="1400"/>
              <a:t>People can respond to the Census using any computer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⊡"/>
            </a:pPr>
            <a:r>
              <a:rPr lang="en" sz="1400"/>
              <a:t>They can also respond using a smartphone or tablet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⊡"/>
            </a:pPr>
            <a:r>
              <a:rPr lang="en" sz="1400"/>
              <a:t>If you have computers in your facility, have them available for walk-ins to complete their Census, we can help with signage to identify your location as a place people can go to complete their census</a:t>
            </a:r>
            <a:endParaRPr sz="1400"/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3"/>
              </a:rPr>
              <a:t>EASY GUIDE FOR PEOPLE WITH LITTLE TO NO COMPUTER EXPERIENCE</a:t>
            </a:r>
            <a:endParaRPr sz="1400"/>
          </a:p>
        </p:txBody>
      </p:sp>
      <p:pic>
        <p:nvPicPr>
          <p:cNvPr id="274" name="Google Shape;27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9925" y="2661410"/>
            <a:ext cx="6464150" cy="19392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4"/>
          <p:cNvSpPr txBox="1"/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Helping people respond</a:t>
            </a:r>
            <a:endParaRPr/>
          </a:p>
        </p:txBody>
      </p:sp>
      <p:sp>
        <p:nvSpPr>
          <p:cNvPr id="280" name="Google Shape;280;p44"/>
          <p:cNvSpPr txBox="1"/>
          <p:nvPr>
            <p:ph idx="1" type="body"/>
          </p:nvPr>
        </p:nvSpPr>
        <p:spPr>
          <a:xfrm>
            <a:off x="4572000" y="585700"/>
            <a:ext cx="3709800" cy="32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By Federal Law - only US Census Bureau workers can help residents respond to the Census</a:t>
            </a:r>
            <a:endParaRPr sz="1800"/>
          </a:p>
          <a:p>
            <a:pPr indent="0" lvl="0" marL="3429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If someone needs help (other than navigating to the Census site)</a:t>
            </a:r>
            <a:endParaRPr sz="1800"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AutoNum type="alphaLcPeriod"/>
            </a:pPr>
            <a:r>
              <a:rPr lang="en" sz="1800"/>
              <a:t>Contact the U.S. Census Bureau</a:t>
            </a:r>
            <a:endParaRPr sz="1800"/>
          </a:p>
          <a:p>
            <a:pPr indent="-342900" lvl="1" marL="914400" rtl="0" algn="l">
              <a:spcBef>
                <a:spcPts val="1000"/>
              </a:spcBef>
              <a:spcAft>
                <a:spcPts val="1000"/>
              </a:spcAft>
              <a:buSzPts val="1800"/>
              <a:buAutoNum type="alphaLcPeriod"/>
            </a:pPr>
            <a:r>
              <a:rPr lang="en" sz="1800"/>
              <a:t>Print a 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language guide</a:t>
            </a:r>
            <a:r>
              <a:rPr lang="en" sz="1800"/>
              <a:t> that walks through step by step</a:t>
            </a:r>
            <a:endParaRPr sz="1800"/>
          </a:p>
        </p:txBody>
      </p:sp>
      <p:pic>
        <p:nvPicPr>
          <p:cNvPr id="281" name="Google Shape;28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175" y="1126750"/>
            <a:ext cx="3879350" cy="258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00" y="231150"/>
            <a:ext cx="2443650" cy="4417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6050" y="413600"/>
            <a:ext cx="3256925" cy="416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5775" y="459075"/>
            <a:ext cx="2911901" cy="407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6"/>
          <p:cNvSpPr txBox="1"/>
          <p:nvPr>
            <p:ph idx="1" type="body"/>
          </p:nvPr>
        </p:nvSpPr>
        <p:spPr>
          <a:xfrm>
            <a:off x="2037600" y="2161800"/>
            <a:ext cx="5068800" cy="8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/>
              <a:t>Do I  have to answer all the questions?</a:t>
            </a:r>
            <a:endParaRPr sz="30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7"/>
          <p:cNvSpPr txBox="1"/>
          <p:nvPr>
            <p:ph type="ctrTitle"/>
          </p:nvPr>
        </p:nvSpPr>
        <p:spPr>
          <a:xfrm>
            <a:off x="2296350" y="708575"/>
            <a:ext cx="45513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Yes</a:t>
            </a:r>
            <a:endParaRPr/>
          </a:p>
        </p:txBody>
      </p:sp>
      <p:sp>
        <p:nvSpPr>
          <p:cNvPr id="299" name="Google Shape;299;p47"/>
          <p:cNvSpPr txBox="1"/>
          <p:nvPr/>
        </p:nvSpPr>
        <p:spPr>
          <a:xfrm>
            <a:off x="918100" y="1690125"/>
            <a:ext cx="71961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rPr>
              <a:t>Everyone should fill out the Census completely</a:t>
            </a:r>
            <a:endParaRPr sz="1800">
              <a:solidFill>
                <a:srgbClr val="434343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34343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rPr>
              <a:t>If you do not answer all the questions your form can still be submitted, but..</a:t>
            </a:r>
            <a:endParaRPr sz="1800">
              <a:solidFill>
                <a:srgbClr val="434343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rPr>
              <a:t>An enumerator may come by to your house to collect the missing information</a:t>
            </a:r>
            <a:endParaRPr sz="18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8"/>
          <p:cNvSpPr txBox="1"/>
          <p:nvPr>
            <p:ph type="ctrTitle"/>
          </p:nvPr>
        </p:nvSpPr>
        <p:spPr>
          <a:xfrm>
            <a:off x="2296350" y="1991850"/>
            <a:ext cx="45513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Confidentiality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9"/>
          <p:cNvSpPr txBox="1"/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Confidentiality</a:t>
            </a:r>
            <a:endParaRPr/>
          </a:p>
        </p:txBody>
      </p:sp>
      <p:sp>
        <p:nvSpPr>
          <p:cNvPr id="310" name="Google Shape;310;p49"/>
          <p:cNvSpPr txBox="1"/>
          <p:nvPr>
            <p:ph idx="1" type="body"/>
          </p:nvPr>
        </p:nvSpPr>
        <p:spPr>
          <a:xfrm>
            <a:off x="405400" y="387500"/>
            <a:ext cx="4926000" cy="32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600"/>
              </a:spcBef>
              <a:spcAft>
                <a:spcPts val="0"/>
              </a:spcAft>
              <a:buSzPts val="1400"/>
              <a:buChar char="⊡"/>
            </a:pPr>
            <a:r>
              <a:rPr lang="en" sz="1400"/>
              <a:t>Responses are protected by federal law under Title 13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⊡"/>
            </a:pPr>
            <a:r>
              <a:rPr lang="en" sz="1400"/>
              <a:t>By law your census response CANNOT be used against you by any government agency, court, or law enforcement including</a:t>
            </a:r>
            <a:endParaRPr sz="1400"/>
          </a:p>
          <a:p>
            <a:pPr indent="-304800" lvl="1" marL="914400" rtl="0" algn="l">
              <a:spcBef>
                <a:spcPts val="1000"/>
              </a:spcBef>
              <a:spcAft>
                <a:spcPts val="0"/>
              </a:spcAft>
              <a:buSzPts val="1200"/>
              <a:buChar char="□"/>
            </a:pPr>
            <a:r>
              <a:rPr lang="en" sz="1200"/>
              <a:t>FBI</a:t>
            </a:r>
            <a:endParaRPr sz="1200"/>
          </a:p>
          <a:p>
            <a:pPr indent="-304800" lvl="1" marL="914400" rtl="0" algn="l">
              <a:spcBef>
                <a:spcPts val="1000"/>
              </a:spcBef>
              <a:spcAft>
                <a:spcPts val="0"/>
              </a:spcAft>
              <a:buSzPts val="1200"/>
              <a:buChar char="□"/>
            </a:pPr>
            <a:r>
              <a:rPr lang="en" sz="1200"/>
              <a:t>ICE</a:t>
            </a:r>
            <a:endParaRPr sz="1200"/>
          </a:p>
          <a:p>
            <a:pPr indent="-304800" lvl="1" marL="914400" rtl="0" algn="l">
              <a:spcBef>
                <a:spcPts val="1000"/>
              </a:spcBef>
              <a:spcAft>
                <a:spcPts val="0"/>
              </a:spcAft>
              <a:buSzPts val="1200"/>
              <a:buChar char="□"/>
            </a:pPr>
            <a:r>
              <a:rPr lang="en" sz="1200"/>
              <a:t>CIA</a:t>
            </a:r>
            <a:endParaRPr sz="1200"/>
          </a:p>
          <a:p>
            <a:pPr indent="-304800" lvl="1" marL="914400" rtl="0" algn="l">
              <a:spcBef>
                <a:spcPts val="1000"/>
              </a:spcBef>
              <a:spcAft>
                <a:spcPts val="0"/>
              </a:spcAft>
              <a:buSzPts val="1200"/>
              <a:buChar char="□"/>
            </a:pPr>
            <a:r>
              <a:rPr lang="en" sz="1200"/>
              <a:t>Department of Homeland Security</a:t>
            </a:r>
            <a:endParaRPr sz="12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⊡"/>
            </a:pPr>
            <a:r>
              <a:rPr lang="en" sz="1400"/>
              <a:t>Census Bureau workers take a lifetime oath of non-disclosure to protect your answers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⊡"/>
            </a:pPr>
            <a:r>
              <a:rPr lang="en" sz="1400"/>
              <a:t>Your answers can only be used to produce statistics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⊡"/>
            </a:pPr>
            <a:r>
              <a:rPr lang="en" sz="1400"/>
              <a:t>All data online is encrypted to protect personal privacy</a:t>
            </a:r>
            <a:endParaRPr sz="1400"/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311" name="Google Shape;31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3050" y="1000500"/>
            <a:ext cx="3530474" cy="234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0"/>
          <p:cNvSpPr txBox="1"/>
          <p:nvPr>
            <p:ph idx="1" type="body"/>
          </p:nvPr>
        </p:nvSpPr>
        <p:spPr>
          <a:xfrm>
            <a:off x="2037600" y="2161800"/>
            <a:ext cx="5068800" cy="8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/>
              <a:t>Will there be a citizenship question on the 2020 census?</a:t>
            </a:r>
            <a:endParaRPr sz="30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1"/>
          <p:cNvSpPr txBox="1"/>
          <p:nvPr>
            <p:ph type="ctrTitle"/>
          </p:nvPr>
        </p:nvSpPr>
        <p:spPr>
          <a:xfrm>
            <a:off x="2296350" y="1991850"/>
            <a:ext cx="45513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2"/>
          <p:cNvSpPr txBox="1"/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is the data used?</a:t>
            </a:r>
            <a:endParaRPr/>
          </a:p>
        </p:txBody>
      </p:sp>
      <p:sp>
        <p:nvSpPr>
          <p:cNvPr id="327" name="Google Shape;327;p52"/>
          <p:cNvSpPr txBox="1"/>
          <p:nvPr>
            <p:ph idx="1" type="body"/>
          </p:nvPr>
        </p:nvSpPr>
        <p:spPr>
          <a:xfrm>
            <a:off x="365150" y="450050"/>
            <a:ext cx="8137800" cy="32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⊡"/>
            </a:pPr>
            <a:r>
              <a:rPr lang="en"/>
              <a:t>Census data can only be used for statistical purposes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⊡"/>
            </a:pPr>
            <a:r>
              <a:rPr lang="en"/>
              <a:t>The census data is protected by federal law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⊡"/>
            </a:pPr>
            <a:r>
              <a:rPr b="1" lang="en"/>
              <a:t>NO ONE CAN ACCESS INDIVIDUAL RESPONSES</a:t>
            </a:r>
            <a:endParaRPr b="1"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⊡"/>
            </a:pPr>
            <a:r>
              <a:rPr lang="en"/>
              <a:t>The U.S. government will not release identifiable information about an individual to any other individual agency until 72 years after it was collected.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SzPts val="2400"/>
              <a:buChar char="⊡"/>
            </a:pPr>
            <a:r>
              <a:rPr lang="en"/>
              <a:t>1940 Census records were released on April 2, 2012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idx="4294967295"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4800"/>
              <a:t>Census 101</a:t>
            </a:r>
            <a:endParaRPr b="0" sz="48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3"/>
          <p:cNvSpPr txBox="1"/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can I recognize a census worker?</a:t>
            </a:r>
            <a:endParaRPr/>
          </a:p>
        </p:txBody>
      </p:sp>
      <p:sp>
        <p:nvSpPr>
          <p:cNvPr id="333" name="Google Shape;333;p53"/>
          <p:cNvSpPr txBox="1"/>
          <p:nvPr>
            <p:ph idx="1" type="body"/>
          </p:nvPr>
        </p:nvSpPr>
        <p:spPr>
          <a:xfrm>
            <a:off x="4747050" y="825375"/>
            <a:ext cx="3735000" cy="32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600"/>
              </a:spcBef>
              <a:spcAft>
                <a:spcPts val="0"/>
              </a:spcAft>
              <a:buSzPts val="1400"/>
              <a:buChar char="⊡"/>
            </a:pPr>
            <a:r>
              <a:rPr lang="en" sz="1400"/>
              <a:t>All U.S. Census Bureau workers will have badges and briefcases indicating their affiliation with the U.S. Census Bureau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⊡"/>
            </a:pPr>
            <a:r>
              <a:rPr lang="en" sz="1400"/>
              <a:t>Employees will introduce themselves as a Census Bureau employee and show their official government ID badge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⊡"/>
            </a:pPr>
            <a:r>
              <a:rPr lang="en" sz="1400"/>
              <a:t>The U.S. Census Bureau will never ask you to step out of your home.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Char char="⊡"/>
            </a:pPr>
            <a:r>
              <a:rPr lang="en" sz="1400"/>
              <a:t>When in doubt verify at </a:t>
            </a:r>
            <a:r>
              <a:rPr lang="en" sz="1400" u="sng">
                <a:solidFill>
                  <a:schemeClr val="accent5"/>
                </a:solidFill>
                <a:hlinkClick r:id="rId3"/>
              </a:rPr>
              <a:t>https://www.census.gov/cgi-bin/main/email.cgi</a:t>
            </a:r>
            <a:endParaRPr sz="1400"/>
          </a:p>
        </p:txBody>
      </p:sp>
      <p:pic>
        <p:nvPicPr>
          <p:cNvPr id="334" name="Google Shape;334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477" y="678150"/>
            <a:ext cx="3976099" cy="378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4"/>
          <p:cNvSpPr txBox="1"/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Tips for Avoiding Census Scams</a:t>
            </a:r>
            <a:endParaRPr/>
          </a:p>
        </p:txBody>
      </p:sp>
      <p:sp>
        <p:nvSpPr>
          <p:cNvPr id="340" name="Google Shape;340;p54"/>
          <p:cNvSpPr txBox="1"/>
          <p:nvPr>
            <p:ph idx="1" type="body"/>
          </p:nvPr>
        </p:nvSpPr>
        <p:spPr>
          <a:xfrm>
            <a:off x="3432450" y="617000"/>
            <a:ext cx="4784400" cy="32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⊡"/>
            </a:pPr>
            <a:r>
              <a:rPr lang="en" sz="1800"/>
              <a:t>Census Bureau will ask for your phone number</a:t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⊡"/>
            </a:pPr>
            <a:r>
              <a:rPr lang="en" sz="1800"/>
              <a:t>The Census Bureau will NEVER ask for your: </a:t>
            </a:r>
            <a:endParaRPr sz="1800"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□"/>
            </a:pPr>
            <a:r>
              <a:rPr lang="en" sz="1800"/>
              <a:t>social security number</a:t>
            </a:r>
            <a:endParaRPr sz="1800"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□"/>
            </a:pPr>
            <a:r>
              <a:rPr lang="en" sz="1800"/>
              <a:t>Money or donations</a:t>
            </a:r>
            <a:endParaRPr sz="1800"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□"/>
            </a:pPr>
            <a:r>
              <a:rPr lang="en" sz="1800"/>
              <a:t>Credit card number or bank information</a:t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⊡"/>
            </a:pPr>
            <a:r>
              <a:rPr lang="en" sz="1800"/>
              <a:t>The Census will never send an invitation to complete the census via email</a:t>
            </a:r>
            <a:endParaRPr sz="1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341" name="Google Shape;34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578" y="406875"/>
            <a:ext cx="2900074" cy="2003149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54"/>
          <p:cNvSpPr txBox="1"/>
          <p:nvPr/>
        </p:nvSpPr>
        <p:spPr>
          <a:xfrm>
            <a:off x="584250" y="2660425"/>
            <a:ext cx="26607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rPr>
              <a:t>To report a scam</a:t>
            </a:r>
            <a:endParaRPr sz="1800">
              <a:solidFill>
                <a:srgbClr val="434343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rPr>
              <a:t>Call 1-800-262-4236</a:t>
            </a:r>
            <a:endParaRPr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5"/>
          <p:cNvSpPr txBox="1"/>
          <p:nvPr>
            <p:ph type="ctrTitle"/>
          </p:nvPr>
        </p:nvSpPr>
        <p:spPr>
          <a:xfrm>
            <a:off x="2296350" y="1991850"/>
            <a:ext cx="45513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Your Role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6"/>
          <p:cNvSpPr txBox="1"/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we ensure everyone gets counted in Chattanooga</a:t>
            </a:r>
            <a:endParaRPr/>
          </a:p>
        </p:txBody>
      </p:sp>
      <p:sp>
        <p:nvSpPr>
          <p:cNvPr id="353" name="Google Shape;353;p56"/>
          <p:cNvSpPr txBox="1"/>
          <p:nvPr>
            <p:ph idx="1" type="body"/>
          </p:nvPr>
        </p:nvSpPr>
        <p:spPr>
          <a:xfrm>
            <a:off x="541075" y="596125"/>
            <a:ext cx="8076600" cy="32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600"/>
              </a:spcBef>
              <a:spcAft>
                <a:spcPts val="0"/>
              </a:spcAft>
              <a:buSzPts val="1400"/>
              <a:buChar char="⊡"/>
            </a:pPr>
            <a:r>
              <a:rPr lang="en" sz="1400"/>
              <a:t>Base the way you engage with people based on </a:t>
            </a:r>
            <a:r>
              <a:rPr b="1" lang="en" sz="1400"/>
              <a:t>how they normally interact with you </a:t>
            </a:r>
            <a:r>
              <a:rPr lang="en" sz="1400"/>
              <a:t>and your organization</a:t>
            </a:r>
            <a:endParaRPr sz="1400"/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Char char="□"/>
            </a:pPr>
            <a:r>
              <a:rPr lang="en" sz="1400"/>
              <a:t>In-person</a:t>
            </a:r>
            <a:endParaRPr sz="1400"/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Char char="□"/>
            </a:pPr>
            <a:r>
              <a:rPr lang="en" sz="1400"/>
              <a:t>Print</a:t>
            </a:r>
            <a:endParaRPr sz="1400"/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Char char="□"/>
            </a:pPr>
            <a:r>
              <a:rPr lang="en" sz="1400"/>
              <a:t>Digital</a:t>
            </a:r>
            <a:endParaRPr sz="1400"/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Char char="□"/>
            </a:pPr>
            <a:r>
              <a:rPr lang="en" sz="1400"/>
              <a:t>Phone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⊡"/>
            </a:pPr>
            <a:r>
              <a:rPr b="1" lang="en" sz="1400"/>
              <a:t>Face-to-face conversations</a:t>
            </a:r>
            <a:r>
              <a:rPr lang="en" sz="1400"/>
              <a:t> are crucial to educate and engage community member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⊡"/>
            </a:pPr>
            <a:r>
              <a:rPr lang="en" sz="1400"/>
              <a:t>Proactively educate the community with </a:t>
            </a:r>
            <a:r>
              <a:rPr b="1" lang="en" sz="1400"/>
              <a:t>signs</a:t>
            </a:r>
            <a:r>
              <a:rPr lang="en" sz="1400"/>
              <a:t>, </a:t>
            </a:r>
            <a:r>
              <a:rPr b="1" lang="en" sz="1400"/>
              <a:t>information</a:t>
            </a:r>
            <a:r>
              <a:rPr lang="en" sz="1400"/>
              <a:t> </a:t>
            </a:r>
            <a:r>
              <a:rPr b="1" lang="en" sz="1400"/>
              <a:t>sessions</a:t>
            </a:r>
            <a:r>
              <a:rPr lang="en" sz="1400"/>
              <a:t>, or </a:t>
            </a:r>
            <a:r>
              <a:rPr b="1" lang="en" sz="1400"/>
              <a:t>impromptu</a:t>
            </a:r>
            <a:r>
              <a:rPr lang="en" sz="1400"/>
              <a:t> </a:t>
            </a:r>
            <a:r>
              <a:rPr b="1" lang="en" sz="1400"/>
              <a:t>conversations</a:t>
            </a:r>
            <a:endParaRPr b="1"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⊡"/>
            </a:pPr>
            <a:r>
              <a:rPr b="1" lang="en" sz="1400"/>
              <a:t>Be a resource</a:t>
            </a:r>
            <a:r>
              <a:rPr lang="en" sz="1400"/>
              <a:t> for people who need help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⊡"/>
            </a:pPr>
            <a:r>
              <a:rPr b="1" lang="en" sz="1400"/>
              <a:t>Convince</a:t>
            </a:r>
            <a:r>
              <a:rPr lang="en" sz="1400"/>
              <a:t> people that the Census is important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Char char="⊡"/>
            </a:pPr>
            <a:r>
              <a:rPr b="1" lang="en" sz="1400"/>
              <a:t>Motivate</a:t>
            </a:r>
            <a:r>
              <a:rPr lang="en" sz="1400"/>
              <a:t> people to respond</a:t>
            </a:r>
            <a:endParaRPr sz="14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7"/>
          <p:cNvSpPr txBox="1"/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Messaging that works -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CIVIC DUTY</a:t>
            </a:r>
            <a:endParaRPr/>
          </a:p>
        </p:txBody>
      </p:sp>
      <p:sp>
        <p:nvSpPr>
          <p:cNvPr id="359" name="Google Shape;359;p57"/>
          <p:cNvSpPr txBox="1"/>
          <p:nvPr>
            <p:ph idx="1" type="body"/>
          </p:nvPr>
        </p:nvSpPr>
        <p:spPr>
          <a:xfrm>
            <a:off x="624525" y="825375"/>
            <a:ext cx="7310700" cy="32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⊡"/>
            </a:pPr>
            <a:r>
              <a:rPr lang="en"/>
              <a:t>We need to count every person in Chattanooga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⊡"/>
            </a:pPr>
            <a:r>
              <a:rPr lang="en"/>
              <a:t>To get funding for our community’s needs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⊡"/>
            </a:pPr>
            <a:r>
              <a:rPr lang="en"/>
              <a:t>To let decision makers know where we are.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⊡"/>
            </a:pPr>
            <a:r>
              <a:rPr lang="en"/>
              <a:t>To make our voices heard and get representation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SzPts val="2400"/>
              <a:buChar char="⊡"/>
            </a:pPr>
            <a:r>
              <a:rPr lang="en"/>
              <a:t>Because</a:t>
            </a:r>
            <a:r>
              <a:rPr lang="en"/>
              <a:t> the census is our civic duty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8"/>
          <p:cNvSpPr txBox="1"/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Messaging that works - RESOURCES</a:t>
            </a:r>
            <a:endParaRPr/>
          </a:p>
        </p:txBody>
      </p:sp>
      <p:sp>
        <p:nvSpPr>
          <p:cNvPr id="365" name="Google Shape;365;p58"/>
          <p:cNvSpPr txBox="1"/>
          <p:nvPr>
            <p:ph idx="1" type="body"/>
          </p:nvPr>
        </p:nvSpPr>
        <p:spPr>
          <a:xfrm>
            <a:off x="916650" y="617000"/>
            <a:ext cx="7310700" cy="32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⊡"/>
            </a:pPr>
            <a:r>
              <a:rPr lang="en"/>
              <a:t>Every person not counted in the census is a loss of $10,910 over 10 years in our community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⊡"/>
            </a:pPr>
            <a:r>
              <a:rPr lang="en"/>
              <a:t>Neighborhoods in need should get the resources they deserve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⊡"/>
            </a:pPr>
            <a:r>
              <a:rPr lang="en"/>
              <a:t>Being counted enables us to have political </a:t>
            </a:r>
            <a:r>
              <a:rPr lang="en"/>
              <a:t>representation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SzPts val="2400"/>
              <a:buChar char="⊡"/>
            </a:pPr>
            <a:r>
              <a:rPr lang="en"/>
              <a:t>We must hold on to the representation we currently have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9"/>
          <p:cNvSpPr txBox="1"/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Messaging that works - FUTURE</a:t>
            </a:r>
            <a:endParaRPr/>
          </a:p>
        </p:txBody>
      </p:sp>
      <p:sp>
        <p:nvSpPr>
          <p:cNvPr id="371" name="Google Shape;371;p59"/>
          <p:cNvSpPr txBox="1"/>
          <p:nvPr>
            <p:ph idx="1" type="body"/>
          </p:nvPr>
        </p:nvSpPr>
        <p:spPr>
          <a:xfrm>
            <a:off x="687125" y="617000"/>
            <a:ext cx="7310700" cy="32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⊡"/>
            </a:pPr>
            <a:r>
              <a:rPr lang="en"/>
              <a:t>The census helps determine the future of our community for the next ten years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⊡"/>
            </a:pPr>
            <a:r>
              <a:rPr lang="en"/>
              <a:t>Completing the census is a way to ensure a brighter future for our children and community, the more people that are counted - the better our future will be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SzPts val="2400"/>
              <a:buChar char="⊡"/>
            </a:pPr>
            <a:r>
              <a:rPr lang="en"/>
              <a:t>It is up to ALL of us to create a better future for Chattanooga!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0"/>
          <p:cNvSpPr txBox="1"/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Practice</a:t>
            </a:r>
            <a:endParaRPr/>
          </a:p>
        </p:txBody>
      </p:sp>
      <p:sp>
        <p:nvSpPr>
          <p:cNvPr id="377" name="Google Shape;377;p60"/>
          <p:cNvSpPr txBox="1"/>
          <p:nvPr>
            <p:ph idx="1" type="body"/>
          </p:nvPr>
        </p:nvSpPr>
        <p:spPr>
          <a:xfrm>
            <a:off x="916650" y="950850"/>
            <a:ext cx="7310700" cy="32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Pick a partner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Partner 1 - make up a persona and pretend to be that person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Partner 2 - make your pitch to that person about the 2020 Census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SzPts val="2400"/>
              <a:buAutoNum type="arabicPeriod"/>
            </a:pPr>
            <a:r>
              <a:rPr lang="en"/>
              <a:t>Switch!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1"/>
          <p:cNvSpPr txBox="1"/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Working for the Census</a:t>
            </a:r>
            <a:endParaRPr/>
          </a:p>
        </p:txBody>
      </p:sp>
      <p:sp>
        <p:nvSpPr>
          <p:cNvPr id="383" name="Google Shape;383;p61"/>
          <p:cNvSpPr txBox="1"/>
          <p:nvPr>
            <p:ph idx="1" type="body"/>
          </p:nvPr>
        </p:nvSpPr>
        <p:spPr>
          <a:xfrm>
            <a:off x="4371450" y="491800"/>
            <a:ext cx="4210500" cy="32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Temporary work</a:t>
            </a:r>
            <a:endParaRPr sz="1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Hiring process is 100% online - people must apply for jobs online, complete their hiring process online, and complete online training</a:t>
            </a:r>
            <a:endParaRPr sz="1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Must by at least 18 years old, have a valid Social Security number</a:t>
            </a:r>
            <a:endParaRPr sz="1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Some non-citizens will be allowed to work in areas where there is a high demand</a:t>
            </a:r>
            <a:endParaRPr sz="1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Census takers are assigned based on the zip code where they live</a:t>
            </a:r>
            <a:endParaRPr sz="1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384" name="Google Shape;38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149" y="491800"/>
            <a:ext cx="3795001" cy="27079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61"/>
          <p:cNvSpPr txBox="1"/>
          <p:nvPr/>
        </p:nvSpPr>
        <p:spPr>
          <a:xfrm>
            <a:off x="986150" y="3536800"/>
            <a:ext cx="25530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rPr>
              <a:t>2020census.gov/jobs</a:t>
            </a:r>
            <a:endParaRPr>
              <a:solidFill>
                <a:srgbClr val="434343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rPr>
              <a:t>1-855-JOB-2020</a:t>
            </a:r>
            <a:endParaRPr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2"/>
          <p:cNvSpPr txBox="1"/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Easy Ways to Be a Census Champion Right Now</a:t>
            </a:r>
            <a:endParaRPr/>
          </a:p>
        </p:txBody>
      </p:sp>
      <p:sp>
        <p:nvSpPr>
          <p:cNvPr id="391" name="Google Shape;391;p62"/>
          <p:cNvSpPr txBox="1"/>
          <p:nvPr>
            <p:ph idx="1" type="body"/>
          </p:nvPr>
        </p:nvSpPr>
        <p:spPr>
          <a:xfrm>
            <a:off x="916650" y="950850"/>
            <a:ext cx="7310700" cy="32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60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400"/>
              <a:t>Text CHA CENSUS to 97779 and tell everyone you know to do the same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400"/>
              <a:t>Go to connect.chattanooga.gov/census2020 and pledge to get counted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400"/>
              <a:t>Host an event on Census Day April 1, 2020  to reach out to the people you serve and spread awareness about the census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400"/>
              <a:t>Post Census posters and materials in your office and in public high traffic areas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400"/>
              <a:t>Work with your department, organization, group to make a plan to make sure everyone you serve gets counted</a:t>
            </a:r>
            <a:endParaRPr sz="1400"/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Census 101</a:t>
            </a:r>
            <a:endParaRPr/>
          </a:p>
        </p:txBody>
      </p:sp>
      <p:sp>
        <p:nvSpPr>
          <p:cNvPr id="91" name="Google Shape;91;p18"/>
          <p:cNvSpPr txBox="1"/>
          <p:nvPr>
            <p:ph idx="1" type="body"/>
          </p:nvPr>
        </p:nvSpPr>
        <p:spPr>
          <a:xfrm>
            <a:off x="798600" y="517825"/>
            <a:ext cx="7282200" cy="296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Char char="⊡"/>
            </a:pPr>
            <a:r>
              <a:rPr lang="en"/>
              <a:t>Mandated by the U.S. Constitution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⊡"/>
            </a:pPr>
            <a:r>
              <a:rPr lang="en"/>
              <a:t>A national survey conducted every ten years by the U.S. Census Bureau (Not City Government)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⊡"/>
            </a:pPr>
            <a:r>
              <a:rPr lang="en"/>
              <a:t>Counts every person living in the United States on April 1, 2020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⊡"/>
            </a:pPr>
            <a:r>
              <a:rPr lang="en"/>
              <a:t>Counts PEOPLE not CITIZENS 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⊡"/>
            </a:pPr>
            <a:r>
              <a:rPr lang="en"/>
              <a:t>This year’s Census is SHORT FORM ONLY - 9 questions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6525" y="3598075"/>
            <a:ext cx="1086350" cy="108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3"/>
          <p:cNvSpPr txBox="1"/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</a:t>
            </a:r>
            <a:endParaRPr/>
          </a:p>
        </p:txBody>
      </p:sp>
      <p:sp>
        <p:nvSpPr>
          <p:cNvPr id="397" name="Google Shape;397;p63"/>
          <p:cNvSpPr txBox="1"/>
          <p:nvPr>
            <p:ph idx="1" type="body"/>
          </p:nvPr>
        </p:nvSpPr>
        <p:spPr>
          <a:xfrm>
            <a:off x="363850" y="572600"/>
            <a:ext cx="3621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/>
              <a:t>Tyler Yount</a:t>
            </a:r>
            <a:endParaRPr b="1"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Director of Special Projects</a:t>
            </a:r>
            <a:endParaRPr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tyount@chattanooga.gov</a:t>
            </a:r>
            <a:endParaRPr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/>
              <a:t>Brooke Satterfield</a:t>
            </a:r>
            <a:endParaRPr b="1"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Project Coordinator</a:t>
            </a:r>
            <a:endParaRPr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4"/>
              </a:rPr>
              <a:t>bsatterfield@chattanooga.gov</a:t>
            </a:r>
            <a:endParaRPr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98" name="Google Shape;398;p63"/>
          <p:cNvSpPr txBox="1"/>
          <p:nvPr/>
        </p:nvSpPr>
        <p:spPr>
          <a:xfrm>
            <a:off x="4047650" y="1744250"/>
            <a:ext cx="4740000" cy="14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connect.chattanooga.gov/census2020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Pledge to get counted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Learn about the Census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Get resources and printable outreach materials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Join the Complete Count Committee</a:t>
            </a:r>
            <a:endParaRPr/>
          </a:p>
        </p:txBody>
      </p:sp>
      <p:pic>
        <p:nvPicPr>
          <p:cNvPr id="399" name="Google Shape;399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03553" y="197275"/>
            <a:ext cx="5272348" cy="149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care about the Census?</a:t>
            </a:r>
            <a:endParaRPr/>
          </a:p>
        </p:txBody>
      </p:sp>
      <p:sp>
        <p:nvSpPr>
          <p:cNvPr id="98" name="Google Shape;98;p19"/>
          <p:cNvSpPr txBox="1"/>
          <p:nvPr>
            <p:ph idx="1" type="body"/>
          </p:nvPr>
        </p:nvSpPr>
        <p:spPr>
          <a:xfrm>
            <a:off x="415875" y="439625"/>
            <a:ext cx="7310700" cy="32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⊡"/>
            </a:pPr>
            <a:r>
              <a:rPr lang="en"/>
              <a:t>The Census is more than just a head count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⊡"/>
            </a:pPr>
            <a:r>
              <a:rPr lang="en"/>
              <a:t>An accurate census gets Chattanooga a decades worth of </a:t>
            </a:r>
            <a:endParaRPr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□"/>
            </a:pPr>
            <a:r>
              <a:rPr lang="en" sz="1800"/>
              <a:t>The right number of representatives in government</a:t>
            </a:r>
            <a:endParaRPr sz="1800"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□"/>
            </a:pPr>
            <a:r>
              <a:rPr lang="en" sz="1800"/>
              <a:t>Federal funding for education, health care, housing, veterans, seniors, highway construction, and services like emergency response and fire departments</a:t>
            </a:r>
            <a:endParaRPr sz="1800"/>
          </a:p>
          <a:p>
            <a:pPr indent="-342900" lvl="2" marL="1371600" rtl="0" algn="l">
              <a:spcBef>
                <a:spcPts val="1000"/>
              </a:spcBef>
              <a:spcAft>
                <a:spcPts val="0"/>
              </a:spcAft>
              <a:buSzPts val="1800"/>
              <a:buChar char="■"/>
            </a:pPr>
            <a:r>
              <a:rPr lang="en" sz="1800"/>
              <a:t>On average we lose $1,091 for every person not counted</a:t>
            </a:r>
            <a:endParaRPr sz="1800"/>
          </a:p>
          <a:p>
            <a:pPr indent="-342900" lvl="1" marL="914400" rtl="0" algn="l">
              <a:spcBef>
                <a:spcPts val="1000"/>
              </a:spcBef>
              <a:spcAft>
                <a:spcPts val="1000"/>
              </a:spcAft>
              <a:buSzPts val="1800"/>
              <a:buChar char="□"/>
            </a:pPr>
            <a:r>
              <a:rPr lang="en" sz="1800"/>
              <a:t>Understanding of and support for our community</a:t>
            </a:r>
            <a:endParaRPr sz="1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Federal programs determined by Census Count</a:t>
            </a:r>
            <a:endParaRPr/>
          </a:p>
        </p:txBody>
      </p:sp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369719" y="3359700"/>
            <a:ext cx="1982400" cy="97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Medicaid (Tenncare)</a:t>
            </a:r>
            <a:endParaRPr sz="1400"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/>
              <a:t>Medicare</a:t>
            </a:r>
            <a:endParaRPr sz="1400"/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782" y="804588"/>
            <a:ext cx="1642275" cy="93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782" y="1920938"/>
            <a:ext cx="1642275" cy="925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18733" y="825374"/>
            <a:ext cx="1536538" cy="93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65865" y="1941724"/>
            <a:ext cx="1642275" cy="925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79848" y="830575"/>
            <a:ext cx="1642275" cy="921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79848" y="1938663"/>
            <a:ext cx="1642275" cy="931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24317" y="1936863"/>
            <a:ext cx="1642275" cy="935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77180" y="856650"/>
            <a:ext cx="1536549" cy="869732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0"/>
          <p:cNvSpPr txBox="1"/>
          <p:nvPr>
            <p:ph idx="1" type="body"/>
          </p:nvPr>
        </p:nvSpPr>
        <p:spPr>
          <a:xfrm>
            <a:off x="2395802" y="3380488"/>
            <a:ext cx="1982400" cy="97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SNAP (food stamps)</a:t>
            </a:r>
            <a:endParaRPr sz="1400"/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400"/>
              <a:t>Highway funding</a:t>
            </a:r>
            <a:endParaRPr sz="1400"/>
          </a:p>
        </p:txBody>
      </p:sp>
      <p:sp>
        <p:nvSpPr>
          <p:cNvPr id="114" name="Google Shape;114;p20"/>
          <p:cNvSpPr txBox="1"/>
          <p:nvPr>
            <p:ph idx="1" type="body"/>
          </p:nvPr>
        </p:nvSpPr>
        <p:spPr>
          <a:xfrm>
            <a:off x="4309785" y="3234438"/>
            <a:ext cx="1982400" cy="97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Federal school funding</a:t>
            </a:r>
            <a:endParaRPr sz="1400"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/>
              <a:t>School lunch programs</a:t>
            </a:r>
            <a:endParaRPr sz="1400"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/>
              <a:t>Headstart seats</a:t>
            </a:r>
            <a:endParaRPr sz="1400"/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115" name="Google Shape;115;p20"/>
          <p:cNvSpPr txBox="1"/>
          <p:nvPr>
            <p:ph idx="1" type="body"/>
          </p:nvPr>
        </p:nvSpPr>
        <p:spPr>
          <a:xfrm>
            <a:off x="6454255" y="3380488"/>
            <a:ext cx="1982400" cy="97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Section 8 housing vouchers</a:t>
            </a:r>
            <a:endParaRPr sz="1400"/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400"/>
              <a:t>Federal student aid</a:t>
            </a:r>
            <a:endParaRPr sz="1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/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people use Census Data</a:t>
            </a:r>
            <a:endParaRPr/>
          </a:p>
        </p:txBody>
      </p:sp>
      <p:sp>
        <p:nvSpPr>
          <p:cNvPr id="121" name="Google Shape;121;p21"/>
          <p:cNvSpPr txBox="1"/>
          <p:nvPr>
            <p:ph idx="1" type="body"/>
          </p:nvPr>
        </p:nvSpPr>
        <p:spPr>
          <a:xfrm>
            <a:off x="916650" y="773525"/>
            <a:ext cx="7310700" cy="32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⊡"/>
            </a:pPr>
            <a:r>
              <a:rPr lang="en" sz="1800"/>
              <a:t>Federal programs disperse grants that support communities based on population totals and breakdowns by sex, age, race</a:t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⊡"/>
            </a:pPr>
            <a:r>
              <a:rPr lang="en" sz="1800"/>
              <a:t>Businesses use Census Bureau data to decide where to open new stores, factories, and offices</a:t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⊡"/>
            </a:pPr>
            <a:r>
              <a:rPr lang="en" sz="1800"/>
              <a:t>Local governments use census data to ensure public safety, plan new schools and </a:t>
            </a:r>
            <a:r>
              <a:rPr lang="en" sz="1800"/>
              <a:t>hospitals</a:t>
            </a:r>
            <a:r>
              <a:rPr lang="en" sz="1800"/>
              <a:t>, draw city council districts, and plan public transit and roads</a:t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⊡"/>
            </a:pPr>
            <a:r>
              <a:rPr lang="en" sz="1800"/>
              <a:t>Nonprofits use census data to learn about community needs and make the case for grant funding</a:t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⊡"/>
            </a:pPr>
            <a:r>
              <a:rPr lang="en" sz="1800"/>
              <a:t>Neighborhoods and activists use census data to identify community issues and advocate for them</a:t>
            </a:r>
            <a:endParaRPr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Undercounting</a:t>
            </a:r>
            <a:endParaRPr/>
          </a:p>
        </p:txBody>
      </p:sp>
      <p:sp>
        <p:nvSpPr>
          <p:cNvPr id="127" name="Google Shape;127;p22"/>
          <p:cNvSpPr txBox="1"/>
          <p:nvPr>
            <p:ph idx="1" type="body"/>
          </p:nvPr>
        </p:nvSpPr>
        <p:spPr>
          <a:xfrm>
            <a:off x="3422050" y="950850"/>
            <a:ext cx="5080800" cy="32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An undercount is when fewer than the actual number of people are recorded in the final Census count.</a:t>
            </a:r>
            <a:endParaRPr sz="1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/>
              <a:t>An undercount means federal programs and representation are allocated for a small number of people than actually live in our City.</a:t>
            </a:r>
            <a:endParaRPr sz="1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/>
              <a:t>On average only about 75% of people in Chattanooga self-respond to the Census</a:t>
            </a:r>
            <a:endParaRPr sz="1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Don’t get counted = Lose power</a:t>
            </a:r>
            <a:endParaRPr sz="1400"/>
          </a:p>
        </p:txBody>
      </p:sp>
      <p:pic>
        <p:nvPicPr>
          <p:cNvPr id="128" name="Google Shape;12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555" y="825375"/>
            <a:ext cx="2347425" cy="312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erdit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